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65" r:id="rId8"/>
    <p:sldId id="264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351"/>
    <a:srgbClr val="4D93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EE89-BF6D-41B6-85ED-397DB77E37C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6AF1-7E4A-4916-AFC1-8547C3FC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2605"/>
            <a:ext cx="8595360" cy="55453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12192001" cy="1319348"/>
          </a:xfrm>
          <a:prstGeom prst="rect">
            <a:avLst/>
          </a:prstGeom>
          <a:solidFill>
            <a:srgbClr val="4D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765178" y="365761"/>
            <a:ext cx="3257005" cy="6492240"/>
          </a:xfrm>
        </p:spPr>
        <p:txBody>
          <a:bodyPr>
            <a:normAutofit/>
          </a:bodyPr>
          <a:lstStyle/>
          <a:p>
            <a:endParaRPr lang="en-US" b="1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3900" dirty="0" smtClean="0">
                <a:solidFill>
                  <a:srgbClr val="5C5351"/>
                </a:solidFill>
                <a:latin typeface="Century Gothic" pitchFamily="34" charset="0"/>
              </a:rPr>
              <a:t>Adam </a:t>
            </a:r>
            <a:r>
              <a:rPr lang="en-US" sz="3900" dirty="0" smtClean="0">
                <a:solidFill>
                  <a:srgbClr val="5C5351"/>
                </a:solidFill>
                <a:latin typeface="Century Gothic" pitchFamily="34" charset="0"/>
              </a:rPr>
              <a:t>Hoffman </a:t>
            </a:r>
          </a:p>
          <a:p>
            <a:r>
              <a:rPr lang="en-US" sz="3900" dirty="0" err="1" smtClean="0">
                <a:solidFill>
                  <a:srgbClr val="5C5351"/>
                </a:solidFill>
                <a:latin typeface="Century Gothic" pitchFamily="34" charset="0"/>
              </a:rPr>
              <a:t>Ph.D</a:t>
            </a:r>
            <a:r>
              <a:rPr lang="en-US" sz="3900" dirty="0" smtClean="0">
                <a:solidFill>
                  <a:srgbClr val="5C5351"/>
                </a:solidFill>
                <a:latin typeface="Century Gothic" pitchFamily="34" charset="0"/>
              </a:rPr>
              <a:t> Candidate</a:t>
            </a:r>
          </a:p>
          <a:p>
            <a:r>
              <a:rPr lang="en-US" sz="3900" dirty="0" smtClean="0">
                <a:solidFill>
                  <a:srgbClr val="5C5351"/>
                </a:solidFill>
                <a:latin typeface="Century Gothic" pitchFamily="34" charset="0"/>
              </a:rPr>
              <a:t>The </a:t>
            </a:r>
            <a:r>
              <a:rPr lang="en-US" sz="3900" dirty="0" smtClean="0">
                <a:solidFill>
                  <a:srgbClr val="5C5351"/>
                </a:solidFill>
                <a:latin typeface="Century Gothic" pitchFamily="34" charset="0"/>
              </a:rPr>
              <a:t>Hebrew University of Jerusalem</a:t>
            </a:r>
            <a:endParaRPr lang="en-US" sz="3900" dirty="0">
              <a:solidFill>
                <a:srgbClr val="5C5351"/>
              </a:solidFill>
              <a:latin typeface="Century Gothic" pitchFamily="34" charset="0"/>
            </a:endParaRPr>
          </a:p>
        </p:txBody>
      </p:sp>
      <p:sp>
        <p:nvSpPr>
          <p:cNvPr id="5" name="כותרת משנה 2"/>
          <p:cNvSpPr txBox="1">
            <a:spLocks/>
          </p:cNvSpPr>
          <p:nvPr/>
        </p:nvSpPr>
        <p:spPr>
          <a:xfrm>
            <a:off x="365760" y="0"/>
            <a:ext cx="11325497" cy="1567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RADICALISATION</a:t>
            </a:r>
            <a:r>
              <a:rPr kumimoji="0" lang="en-US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ON SOCIAL MEDIA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6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470261"/>
            <a:ext cx="10058401" cy="809899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13510"/>
            <a:ext cx="12192000" cy="1104128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entury Gothic" pitchFamily="34" charset="0"/>
              </a:rPr>
              <a:t>Fighting ISIS on Social Media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7" t="1299"/>
          <a:stretch>
            <a:fillRect/>
          </a:stretch>
        </p:blipFill>
        <p:spPr>
          <a:xfrm>
            <a:off x="0" y="1282894"/>
            <a:ext cx="4088674" cy="5575106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099"/>
          <a:stretch/>
        </p:blipFill>
        <p:spPr>
          <a:xfrm>
            <a:off x="7443114" y="1620438"/>
            <a:ext cx="4748886" cy="4349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8045" y="1606733"/>
            <a:ext cx="37359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Since mid-2015, Twitter suspended 125,000 ISIS-affiliated Twitter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Such suspensions severely limit ISIS’ ability to spread their message and reach new audiences.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7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4813"/>
            <a:ext cx="9457509" cy="718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rtl="0"/>
            <a:r>
              <a:rPr lang="en-US" cap="none" dirty="0" smtClean="0">
                <a:latin typeface="Century Gothic" pitchFamily="34" charset="0"/>
              </a:rPr>
              <a:t>ISIS’ use </a:t>
            </a:r>
            <a:r>
              <a:rPr lang="en-US" cap="none" dirty="0" smtClean="0">
                <a:latin typeface="Century Gothic" pitchFamily="34" charset="0"/>
              </a:rPr>
              <a:t>of </a:t>
            </a:r>
            <a:r>
              <a:rPr lang="en-US" cap="none" dirty="0" smtClean="0">
                <a:latin typeface="Century Gothic" pitchFamily="34" charset="0"/>
              </a:rPr>
              <a:t>Social </a:t>
            </a:r>
            <a:r>
              <a:rPr lang="en-US" dirty="0">
                <a:latin typeface="Century Gothic" pitchFamily="34" charset="0"/>
              </a:rPr>
              <a:t>M</a:t>
            </a:r>
            <a:r>
              <a:rPr lang="en-US" cap="none" dirty="0" smtClean="0">
                <a:latin typeface="Century Gothic" pitchFamily="34" charset="0"/>
              </a:rPr>
              <a:t>edia</a:t>
            </a:r>
            <a:endParaRPr lang="he-IL" cap="none" dirty="0">
              <a:latin typeface="Century Gothic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352004"/>
            <a:ext cx="5947956" cy="4460967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656215" y="1426467"/>
            <a:ext cx="6313716" cy="4922081"/>
          </a:xfrm>
        </p:spPr>
        <p:txBody>
          <a:bodyPr>
            <a:noAutofit/>
          </a:bodyPr>
          <a:lstStyle/>
          <a:p>
            <a:pPr rtl="0"/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“The </a:t>
            </a:r>
            <a:r>
              <a:rPr lang="en-US" sz="2200" dirty="0">
                <a:solidFill>
                  <a:schemeClr val="bg1"/>
                </a:solidFill>
                <a:effectLst/>
                <a:latin typeface="Century Gothic" pitchFamily="34" charset="0"/>
              </a:rPr>
              <a:t>high-quality videos, the online magazines, the use of social media, terrorist Twitter accounts 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- </a:t>
            </a:r>
            <a:r>
              <a:rPr lang="en-US" sz="2200" dirty="0">
                <a:solidFill>
                  <a:schemeClr val="bg1"/>
                </a:solidFill>
                <a:effectLst/>
                <a:latin typeface="Century Gothic" pitchFamily="34" charset="0"/>
              </a:rPr>
              <a:t>it’s all designed to target today’s young people online, in 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cyberspace.” 	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	</a:t>
            </a:r>
          </a:p>
          <a:p>
            <a:pPr marL="0" indent="0" rtl="0">
              <a:buNone/>
            </a:pPr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	</a:t>
            </a:r>
            <a:r>
              <a:rPr lang="en-US" sz="2200" b="1" dirty="0" smtClean="0">
                <a:solidFill>
                  <a:srgbClr val="4D93C5"/>
                </a:solidFill>
                <a:effectLst/>
                <a:latin typeface="Century Gothic" pitchFamily="34" charset="0"/>
              </a:rPr>
              <a:t>- President Obama, February 2015</a:t>
            </a:r>
          </a:p>
          <a:p>
            <a:pPr rtl="0"/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Social 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media has become “the </a:t>
            </a:r>
            <a:r>
              <a:rPr lang="en-US" sz="2200" dirty="0">
                <a:solidFill>
                  <a:schemeClr val="bg1"/>
                </a:solidFill>
                <a:effectLst/>
                <a:latin typeface="Century Gothic" pitchFamily="34" charset="0"/>
              </a:rPr>
              <a:t>command-and-control networks of choice for 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terrorists.”		</a:t>
            </a:r>
          </a:p>
          <a:p>
            <a:pPr marL="0" indent="0" rtl="0">
              <a:buNone/>
            </a:pPr>
            <a:r>
              <a:rPr lang="en-US" sz="22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200" b="1" dirty="0" smtClean="0">
                <a:solidFill>
                  <a:srgbClr val="4D93C5"/>
                </a:solidFill>
                <a:effectLst/>
                <a:latin typeface="Century Gothic" pitchFamily="34" charset="0"/>
              </a:rPr>
              <a:t>- </a:t>
            </a:r>
            <a:r>
              <a:rPr lang="en-US" sz="2200" b="1" dirty="0" smtClean="0">
                <a:solidFill>
                  <a:srgbClr val="4D93C5"/>
                </a:solidFill>
                <a:effectLst/>
                <a:latin typeface="Century Gothic" pitchFamily="34" charset="0"/>
              </a:rPr>
              <a:t>Robert Hannigan, Director of GCHQ </a:t>
            </a:r>
            <a:r>
              <a:rPr lang="en-US" sz="2200" dirty="0">
                <a:solidFill>
                  <a:schemeClr val="bg1"/>
                </a:solidFill>
                <a:effectLst/>
                <a:latin typeface="Century Gothic" pitchFamily="34" charset="0"/>
              </a:rPr>
              <a:t> </a:t>
            </a:r>
            <a:endParaRPr lang="he-IL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0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35131"/>
            <a:ext cx="9130937" cy="744582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7909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Official Media Outlets</a:t>
            </a:r>
            <a:endParaRPr lang="he-I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17921" y="4101736"/>
            <a:ext cx="5974079" cy="177655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2000" dirty="0" smtClean="0"/>
          </a:p>
          <a:p>
            <a:pPr marL="0" indent="0" rtl="0">
              <a:buNone/>
            </a:pPr>
            <a:r>
              <a:rPr lang="en-US" sz="2800" b="1" dirty="0" smtClean="0">
                <a:solidFill>
                  <a:srgbClr val="4D93C5"/>
                </a:solidFill>
              </a:rPr>
              <a:t>Al </a:t>
            </a:r>
            <a:r>
              <a:rPr lang="en-US" sz="2800" b="1" dirty="0" err="1" smtClean="0">
                <a:solidFill>
                  <a:srgbClr val="4D93C5"/>
                </a:solidFill>
              </a:rPr>
              <a:t>Furqan</a:t>
            </a:r>
            <a:r>
              <a:rPr lang="en-US" sz="2800" b="1" dirty="0" smtClean="0">
                <a:solidFill>
                  <a:srgbClr val="4D93C5"/>
                </a:solidFill>
              </a:rPr>
              <a:t>, Al </a:t>
            </a:r>
            <a:r>
              <a:rPr lang="en-US" sz="2800" b="1" dirty="0" err="1" smtClean="0">
                <a:solidFill>
                  <a:srgbClr val="4D93C5"/>
                </a:solidFill>
              </a:rPr>
              <a:t>I’atisam</a:t>
            </a:r>
            <a:r>
              <a:rPr lang="en-US" sz="2800" b="1" dirty="0" smtClean="0">
                <a:solidFill>
                  <a:srgbClr val="4D93C5"/>
                </a:solidFill>
              </a:rPr>
              <a:t>:</a:t>
            </a:r>
          </a:p>
          <a:p>
            <a:pPr marL="0" indent="0" rtl="0">
              <a:buNone/>
            </a:pPr>
            <a:r>
              <a:rPr lang="en-US" sz="2800" dirty="0" smtClean="0"/>
              <a:t>Produces movies in Arabic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463041"/>
            <a:ext cx="297833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800" b="1" dirty="0" smtClean="0">
                <a:solidFill>
                  <a:srgbClr val="4D93C5"/>
                </a:solidFill>
              </a:rPr>
              <a:t>Al Hayat Media </a:t>
            </a:r>
            <a:r>
              <a:rPr lang="en-US" sz="2800" b="1" dirty="0" smtClean="0">
                <a:solidFill>
                  <a:srgbClr val="4D93C5"/>
                </a:solidFill>
              </a:rPr>
              <a:t>Center:</a:t>
            </a:r>
          </a:p>
          <a:p>
            <a:pPr rtl="0"/>
            <a:r>
              <a:rPr lang="en-US" sz="2800" dirty="0" smtClean="0"/>
              <a:t>P</a:t>
            </a:r>
            <a:r>
              <a:rPr lang="en-US" sz="2800" dirty="0" smtClean="0"/>
              <a:t>roduces </a:t>
            </a:r>
            <a:r>
              <a:rPr lang="en-US" sz="2800" dirty="0" smtClean="0"/>
              <a:t>propaganda for Western audiences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78330" y="1436916"/>
            <a:ext cx="291301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800" b="1" dirty="0" err="1" smtClean="0">
                <a:solidFill>
                  <a:srgbClr val="4D93C5"/>
                </a:solidFill>
              </a:rPr>
              <a:t>Ajnad</a:t>
            </a:r>
            <a:r>
              <a:rPr lang="en-US" sz="2800" b="1" dirty="0" smtClean="0">
                <a:solidFill>
                  <a:srgbClr val="4D93C5"/>
                </a:solidFill>
              </a:rPr>
              <a:t>:</a:t>
            </a:r>
            <a:endParaRPr lang="en-US" sz="2800" dirty="0" smtClean="0">
              <a:solidFill>
                <a:srgbClr val="4D93C5"/>
              </a:solidFill>
            </a:endParaRPr>
          </a:p>
          <a:p>
            <a:pPr rtl="0"/>
            <a:r>
              <a:rPr lang="en-US" sz="2800" dirty="0" smtClean="0"/>
              <a:t>P</a:t>
            </a:r>
            <a:r>
              <a:rPr lang="en-US" sz="2800" dirty="0" smtClean="0"/>
              <a:t>roduces </a:t>
            </a:r>
            <a:r>
              <a:rPr lang="en-US" sz="2800" i="1" dirty="0" smtClean="0"/>
              <a:t>nasheeds</a:t>
            </a:r>
            <a:r>
              <a:rPr lang="en-US" sz="2800" dirty="0" smtClean="0"/>
              <a:t> (Islamic songs) and video clips</a:t>
            </a:r>
            <a:endParaRPr lang="he-IL" sz="2800" dirty="0" smtClean="0"/>
          </a:p>
          <a:p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805379"/>
            <a:ext cx="3052621" cy="305262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0" r="25396"/>
          <a:stretch>
            <a:fillRect/>
          </a:stretch>
        </p:blipFill>
        <p:spPr>
          <a:xfrm>
            <a:off x="6061165" y="1340391"/>
            <a:ext cx="3069771" cy="30802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7" r="5219"/>
          <a:stretch>
            <a:fillRect/>
          </a:stretch>
        </p:blipFill>
        <p:spPr>
          <a:xfrm>
            <a:off x="3034938" y="3810267"/>
            <a:ext cx="3039291" cy="304773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9" r="2983"/>
          <a:stretch>
            <a:fillRect/>
          </a:stretch>
        </p:blipFill>
        <p:spPr>
          <a:xfrm>
            <a:off x="9081837" y="1349031"/>
            <a:ext cx="3110163" cy="30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5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516" y="0"/>
            <a:ext cx="4872444" cy="688577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4" t="-318" r="701"/>
          <a:stretch>
            <a:fillRect/>
          </a:stretch>
        </p:blipFill>
        <p:spPr>
          <a:xfrm>
            <a:off x="1" y="0"/>
            <a:ext cx="2757254" cy="378822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1" r="167"/>
          <a:stretch>
            <a:fillRect/>
          </a:stretch>
        </p:blipFill>
        <p:spPr>
          <a:xfrm>
            <a:off x="7367451" y="0"/>
            <a:ext cx="4824549" cy="687334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5" r="7151" b="26168"/>
          <a:stretch>
            <a:fillRect/>
          </a:stretch>
        </p:blipFill>
        <p:spPr>
          <a:xfrm>
            <a:off x="-26126" y="3762102"/>
            <a:ext cx="2773660" cy="3095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195943"/>
            <a:ext cx="10763794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9444"/>
          </a:xfrm>
        </p:spPr>
        <p:txBody>
          <a:bodyPr/>
          <a:lstStyle/>
          <a:p>
            <a:pPr algn="ctr" rtl="0"/>
            <a:r>
              <a:rPr lang="en-US" dirty="0" smtClean="0">
                <a:latin typeface="Century Gothic" pitchFamily="34" charset="0"/>
              </a:rPr>
              <a:t>High-End </a:t>
            </a:r>
            <a:r>
              <a:rPr lang="en-US" dirty="0">
                <a:latin typeface="Century Gothic" pitchFamily="34" charset="0"/>
              </a:rPr>
              <a:t>P</a:t>
            </a:r>
            <a:r>
              <a:rPr lang="en-US" dirty="0" smtClean="0">
                <a:latin typeface="Century Gothic" pitchFamily="34" charset="0"/>
              </a:rPr>
              <a:t>ropaganda </a:t>
            </a:r>
            <a:r>
              <a:rPr lang="en-US" dirty="0">
                <a:latin typeface="Century Gothic" pitchFamily="34" charset="0"/>
              </a:rPr>
              <a:t>M</a:t>
            </a:r>
            <a:r>
              <a:rPr lang="en-US" dirty="0" smtClean="0">
                <a:latin typeface="Century Gothic" pitchFamily="34" charset="0"/>
              </a:rPr>
              <a:t>agazines</a:t>
            </a:r>
            <a:endParaRPr lang="he-IL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58953" y="1896035"/>
            <a:ext cx="4433047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81081" y="3738283"/>
            <a:ext cx="8910919" cy="47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4924697"/>
            <a:ext cx="405819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30582" y="3719069"/>
            <a:ext cx="41539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4D93C5"/>
                </a:solidFill>
                <a:latin typeface="Century Gothic" pitchFamily="34" charset="0"/>
              </a:rPr>
              <a:t>Produced in English</a:t>
            </a:r>
            <a:endParaRPr lang="he-IL" sz="2800" b="1" dirty="0">
              <a:solidFill>
                <a:srgbClr val="4D93C5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071" y="4885509"/>
            <a:ext cx="40102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4D93C5"/>
                </a:solidFill>
                <a:latin typeface="Century Gothic" pitchFamily="34" charset="0"/>
              </a:rPr>
              <a:t>Produced in Russian</a:t>
            </a:r>
            <a:endParaRPr lang="he-IL" sz="2800" b="1" dirty="0">
              <a:solidFill>
                <a:srgbClr val="4D93C5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934" y="1882405"/>
            <a:ext cx="4577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4D93C5"/>
                </a:solidFill>
                <a:latin typeface="Century Gothic" pitchFamily="34" charset="0"/>
              </a:rPr>
              <a:t>Produced in French</a:t>
            </a:r>
            <a:endParaRPr lang="he-IL" sz="2800" b="1" dirty="0">
              <a:solidFill>
                <a:srgbClr val="4D93C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1321"/>
          <a:stretch>
            <a:fillRect/>
          </a:stretch>
        </p:blipFill>
        <p:spPr>
          <a:xfrm>
            <a:off x="5832065" y="1476103"/>
            <a:ext cx="6033361" cy="5381897"/>
          </a:xfrm>
          <a:prstGeom prst="rect">
            <a:avLst/>
          </a:prstGeom>
        </p:spPr>
      </p:pic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2" t="1615" r="1456" b="741"/>
          <a:stretch>
            <a:fillRect/>
          </a:stretch>
        </p:blipFill>
        <p:spPr>
          <a:xfrm>
            <a:off x="209005" y="1488577"/>
            <a:ext cx="5656217" cy="5369423"/>
          </a:xfrm>
        </p:spPr>
      </p:pic>
      <p:sp>
        <p:nvSpPr>
          <p:cNvPr id="9" name="Rectangle 8"/>
          <p:cNvSpPr/>
          <p:nvPr/>
        </p:nvSpPr>
        <p:spPr>
          <a:xfrm>
            <a:off x="1" y="783771"/>
            <a:ext cx="7498079" cy="757646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169817"/>
            <a:ext cx="10842171" cy="731520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074" y="287701"/>
            <a:ext cx="12192000" cy="1143000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Social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media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centralized messaging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 decentralized distribution</a:t>
            </a:r>
            <a:endParaRPr lang="he-IL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7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0262"/>
            <a:ext cx="8399417" cy="744582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cap="none" dirty="0" smtClean="0">
                <a:solidFill>
                  <a:schemeClr val="bg1"/>
                </a:solidFill>
                <a:latin typeface="Century Gothic" pitchFamily="34" charset="0"/>
              </a:rPr>
              <a:t>Marketing Jihad</a:t>
            </a:r>
            <a:endParaRPr lang="he-IL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4137" y="1463040"/>
            <a:ext cx="12192000" cy="1519518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400" dirty="0">
                <a:effectLst/>
                <a:latin typeface="Century Gothic" pitchFamily="34" charset="0"/>
              </a:rPr>
              <a:t>“It’s not about ideals – 90% of them never subscribe to the ideals – it’s other factors that are a draw. This is the new rock and roll; jihad is sexy</a:t>
            </a:r>
            <a:r>
              <a:rPr lang="en-US" sz="2400" dirty="0" smtClean="0">
                <a:effectLst/>
                <a:latin typeface="Century Gothic" pitchFamily="34" charset="0"/>
              </a:rPr>
              <a:t>.”  </a:t>
            </a:r>
            <a:endParaRPr lang="en-US" sz="2400" dirty="0" smtClean="0">
              <a:effectLst/>
              <a:latin typeface="Century Gothic" pitchFamily="34" charset="0"/>
            </a:endParaRPr>
          </a:p>
          <a:p>
            <a:pPr marL="0" indent="0" rtl="0">
              <a:buNone/>
            </a:pPr>
            <a:r>
              <a:rPr lang="en-US" sz="2400" dirty="0" smtClean="0">
                <a:effectLst/>
                <a:latin typeface="Century Gothic" pitchFamily="34" charset="0"/>
              </a:rPr>
              <a:t>	</a:t>
            </a:r>
            <a:r>
              <a:rPr lang="en-US" sz="2400" b="1" dirty="0" smtClean="0">
                <a:solidFill>
                  <a:srgbClr val="4D93C5"/>
                </a:solidFill>
                <a:effectLst/>
                <a:latin typeface="Century Gothic" pitchFamily="34" charset="0"/>
              </a:rPr>
              <a:t>Abu </a:t>
            </a:r>
            <a:r>
              <a:rPr lang="en-US" sz="2400" b="1" dirty="0" err="1">
                <a:solidFill>
                  <a:srgbClr val="4D93C5"/>
                </a:solidFill>
                <a:effectLst/>
                <a:latin typeface="Century Gothic" pitchFamily="34" charset="0"/>
              </a:rPr>
              <a:t>Muntasir</a:t>
            </a:r>
            <a:r>
              <a:rPr lang="en-US" sz="2400" b="1" dirty="0">
                <a:solidFill>
                  <a:srgbClr val="4D93C5"/>
                </a:solidFill>
                <a:effectLst/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rgbClr val="4D93C5"/>
                </a:solidFill>
                <a:effectLst/>
                <a:latin typeface="Century Gothic" pitchFamily="34" charset="0"/>
              </a:rPr>
              <a:t>the </a:t>
            </a:r>
            <a:r>
              <a:rPr lang="en-US" sz="2400" b="1" dirty="0">
                <a:solidFill>
                  <a:srgbClr val="4D93C5"/>
                </a:solidFill>
                <a:effectLst/>
                <a:latin typeface="Century Gothic" pitchFamily="34" charset="0"/>
              </a:rPr>
              <a:t>“godfather” of the British jihadi </a:t>
            </a:r>
            <a:r>
              <a:rPr lang="en-US" sz="2400" b="1" dirty="0" smtClean="0">
                <a:solidFill>
                  <a:srgbClr val="4D93C5"/>
                </a:solidFill>
                <a:effectLst/>
                <a:latin typeface="Century Gothic" pitchFamily="34" charset="0"/>
              </a:rPr>
              <a:t>movement.</a:t>
            </a:r>
            <a:endParaRPr lang="he-IL" sz="2400" b="1" dirty="0">
              <a:solidFill>
                <a:srgbClr val="4D93C5"/>
              </a:solidFill>
              <a:latin typeface="Century Gothic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8172"/>
            <a:ext cx="5776574" cy="32499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670" y="2878171"/>
            <a:ext cx="6482330" cy="32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2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095"/>
            <a:ext cx="6165670" cy="68770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4650378"/>
            <a:ext cx="6270172" cy="56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5050652"/>
            <a:ext cx="4702629" cy="68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5590903"/>
            <a:ext cx="4611189" cy="66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178413"/>
            <a:ext cx="5146766" cy="50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09" r="2534" b="9187"/>
          <a:stretch>
            <a:fillRect/>
          </a:stretch>
        </p:blipFill>
        <p:spPr>
          <a:xfrm>
            <a:off x="7040880" y="3735977"/>
            <a:ext cx="3801293" cy="31220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62"/>
          <a:stretch>
            <a:fillRect/>
          </a:stretch>
        </p:blipFill>
        <p:spPr>
          <a:xfrm>
            <a:off x="6165669" y="0"/>
            <a:ext cx="602633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4320"/>
            <a:ext cx="11782697" cy="84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56754" y="157072"/>
            <a:ext cx="123487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Jihadi Celebrity: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from nobody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“holy warrior”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3509" y="4635798"/>
            <a:ext cx="6103211" cy="222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itchFamily="34" charset="0"/>
              </a:rPr>
              <a:t>ISIS’ social media use glorifies jihad and martyrdom, allowing nobodies to become instant heroes.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470263"/>
            <a:ext cx="10424160" cy="82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itchFamily="34" charset="0"/>
              </a:rPr>
              <a:t>Recruitment: How does it work?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3253" y="1681934"/>
            <a:ext cx="6491287" cy="398734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ISIL’s M.O. is to broadcast on Twitter, get people to follow them, then move them to Twitter Direct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Messaging 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to evaluate if they are a legitimate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recruit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.”</a:t>
            </a:r>
          </a:p>
          <a:p>
            <a:pPr lvl="1" algn="just"/>
            <a:r>
              <a:rPr lang="en-US" sz="2400" b="1" dirty="0" smtClean="0">
                <a:solidFill>
                  <a:srgbClr val="4D93C5"/>
                </a:solidFill>
                <a:latin typeface="Century Gothic" pitchFamily="34" charset="0"/>
              </a:rPr>
              <a:t>FBI Director James </a:t>
            </a:r>
            <a:r>
              <a:rPr lang="en-US" sz="2400" b="1" dirty="0" err="1" smtClean="0">
                <a:solidFill>
                  <a:srgbClr val="4D93C5"/>
                </a:solidFill>
                <a:latin typeface="Century Gothic" pitchFamily="34" charset="0"/>
              </a:rPr>
              <a:t>Comey</a:t>
            </a:r>
            <a:endParaRPr lang="en-US" sz="2400" b="1" dirty="0" smtClean="0">
              <a:solidFill>
                <a:srgbClr val="4D93C5"/>
              </a:solidFill>
              <a:latin typeface="Century Gothic" pitchFamily="34" charset="0"/>
            </a:endParaRPr>
          </a:p>
          <a:p>
            <a:pPr algn="just"/>
            <a:r>
              <a:rPr lang="en-US" sz="2800" dirty="0" smtClean="0">
                <a:latin typeface="Century Gothic" pitchFamily="34" charset="0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long process: in the case of a Jordanian woman, 14 months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101" y="1647324"/>
            <a:ext cx="5020899" cy="37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5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72846" y="1733004"/>
            <a:ext cx="4119154" cy="1166950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תמונה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4"/>
          <a:stretch>
            <a:fillRect/>
          </a:stretch>
        </p:blipFill>
        <p:spPr>
          <a:xfrm>
            <a:off x="7659188" y="3226527"/>
            <a:ext cx="4532812" cy="2429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470261"/>
            <a:ext cx="10058401" cy="809899"/>
          </a:xfrm>
          <a:prstGeom prst="rect">
            <a:avLst/>
          </a:prstGeom>
          <a:solidFill>
            <a:srgbClr val="5C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>
                <a:solidFill>
                  <a:schemeClr val="bg1"/>
                </a:solidFill>
                <a:latin typeface="Century Gothic" pitchFamily="34" charset="0"/>
              </a:rPr>
              <a:t>Fighting ISIS on Social Media</a:t>
            </a:r>
            <a:endParaRPr lang="he-I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4" r="4680" b="4360"/>
          <a:stretch>
            <a:fillRect/>
          </a:stretch>
        </p:blipFill>
        <p:spPr>
          <a:xfrm>
            <a:off x="0" y="1789611"/>
            <a:ext cx="7981406" cy="4245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8823" y="1793438"/>
            <a:ext cx="4193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Promoting credible counter-narratives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1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267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ISIS’ use of Social Media</vt:lpstr>
      <vt:lpstr>Official Media Outlets</vt:lpstr>
      <vt:lpstr>High-End Propaganda Magazines</vt:lpstr>
      <vt:lpstr>Social media: centralized messaging, decentralized distribution</vt:lpstr>
      <vt:lpstr>Marketing Jihad</vt:lpstr>
      <vt:lpstr>Jihadi Celebrity: from nobody to “holy warrior”</vt:lpstr>
      <vt:lpstr>Recruitment: How does it work?</vt:lpstr>
      <vt:lpstr>Fighting ISIS on Social Media</vt:lpstr>
      <vt:lpstr>Fighting ISIS on Social Media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Adam Hoffman</dc:creator>
  <cp:lastModifiedBy>SimonS</cp:lastModifiedBy>
  <cp:revision>60</cp:revision>
  <dcterms:created xsi:type="dcterms:W3CDTF">2016-02-25T20:11:52Z</dcterms:created>
  <dcterms:modified xsi:type="dcterms:W3CDTF">2016-02-29T17:52:24Z</dcterms:modified>
</cp:coreProperties>
</file>